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86" r:id="rId5"/>
    <p:sldId id="268" r:id="rId6"/>
    <p:sldId id="291" r:id="rId7"/>
    <p:sldId id="276" r:id="rId8"/>
    <p:sldId id="287" r:id="rId9"/>
    <p:sldId id="272" r:id="rId10"/>
    <p:sldId id="290" r:id="rId11"/>
    <p:sldId id="288" r:id="rId12"/>
    <p:sldId id="299" r:id="rId13"/>
    <p:sldId id="261" r:id="rId14"/>
    <p:sldId id="295" r:id="rId15"/>
    <p:sldId id="275" r:id="rId16"/>
    <p:sldId id="282" r:id="rId17"/>
    <p:sldId id="281" r:id="rId18"/>
    <p:sldId id="292" r:id="rId19"/>
    <p:sldId id="293" r:id="rId20"/>
    <p:sldId id="270" r:id="rId21"/>
    <p:sldId id="285" r:id="rId22"/>
    <p:sldId id="289" r:id="rId23"/>
    <p:sldId id="296" r:id="rId24"/>
    <p:sldId id="279" r:id="rId25"/>
    <p:sldId id="280" r:id="rId26"/>
    <p:sldId id="26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12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6UGTNKuGW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11978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Capstone Design Project</a:t>
            </a:r>
          </a:p>
          <a:p>
            <a:pPr algn="ctr"/>
            <a:r>
              <a:rPr lang="en-US" altLang="ko-KR" sz="2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Unity Project - KAOS</a:t>
            </a:r>
            <a:r>
              <a:rPr lang="en-US" altLang="ko-KR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2303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2022 Capstone Design Project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81705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10" panose="02030504000101010101" pitchFamily="18" charset="-127"/>
              </a:rPr>
              <a:t>최종 발표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54AE4-E645-40D4-8F7A-FFD43157B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87" y="732172"/>
            <a:ext cx="1946625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1CD9CD6-20D4-0E6A-0F01-E77F660AAF33}"/>
              </a:ext>
            </a:extLst>
          </p:cNvPr>
          <p:cNvSpPr/>
          <p:nvPr/>
        </p:nvSpPr>
        <p:spPr>
          <a:xfrm>
            <a:off x="4389209" y="6069714"/>
            <a:ext cx="1191233" cy="90966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236B8AA-9146-0B75-C3D3-84CF9132C2D2}"/>
              </a:ext>
            </a:extLst>
          </p:cNvPr>
          <p:cNvSpPr/>
          <p:nvPr/>
        </p:nvSpPr>
        <p:spPr>
          <a:xfrm>
            <a:off x="967103" y="2001356"/>
            <a:ext cx="3112874" cy="84621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E5E8-4702-49C9-A754-9452409B8170}"/>
              </a:ext>
            </a:extLst>
          </p:cNvPr>
          <p:cNvSpPr txBox="1"/>
          <p:nvPr/>
        </p:nvSpPr>
        <p:spPr>
          <a:xfrm>
            <a:off x="701886" y="655446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목표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69F7D-024E-4E1A-A84F-3C5ACAEE9896}"/>
              </a:ext>
            </a:extLst>
          </p:cNvPr>
          <p:cNvSpPr/>
          <p:nvPr/>
        </p:nvSpPr>
        <p:spPr>
          <a:xfrm>
            <a:off x="913834" y="135745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ACE40-F132-470B-9279-1546DE7DC2DC}"/>
              </a:ext>
            </a:extLst>
          </p:cNvPr>
          <p:cNvSpPr txBox="1"/>
          <p:nvPr/>
        </p:nvSpPr>
        <p:spPr>
          <a:xfrm>
            <a:off x="867122" y="1608887"/>
            <a:ext cx="3342133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 : 5  Multiplayer PVP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39CA2E-6610-A7F9-615B-DD11D6E9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86" y="471425"/>
            <a:ext cx="5346728" cy="591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98C042-455F-3898-7CCC-23F94442D298}"/>
              </a:ext>
            </a:extLst>
          </p:cNvPr>
          <p:cNvSpPr txBox="1"/>
          <p:nvPr/>
        </p:nvSpPr>
        <p:spPr>
          <a:xfrm>
            <a:off x="835460" y="2489362"/>
            <a:ext cx="4913940" cy="295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네트워킹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플레이어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카메라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전투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이동 등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지휘관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미니언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몬스터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포탑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전장의 안개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아이템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상점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885BD-5026-A3B3-BA31-1777AD1175A7}"/>
              </a:ext>
            </a:extLst>
          </p:cNvPr>
          <p:cNvSpPr txBox="1"/>
          <p:nvPr/>
        </p:nvSpPr>
        <p:spPr>
          <a:xfrm>
            <a:off x="914215" y="5697416"/>
            <a:ext cx="4721164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목표 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25% (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중간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        90%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완료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6B1DE89-D555-1B29-4521-B89D264BF702}"/>
              </a:ext>
            </a:extLst>
          </p:cNvPr>
          <p:cNvSpPr/>
          <p:nvPr/>
        </p:nvSpPr>
        <p:spPr>
          <a:xfrm>
            <a:off x="4043037" y="5914181"/>
            <a:ext cx="257452" cy="16867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1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Capstone Design Project</a:t>
            </a:r>
          </a:p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시연 영상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24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영상">
            <a:hlinkClick r:id="" action="ppaction://media"/>
            <a:extLst>
              <a:ext uri="{FF2B5EF4-FFF2-40B4-BE49-F238E27FC236}">
                <a16:creationId xmlns:a16="http://schemas.microsoft.com/office/drawing/2014/main" id="{01B71864-3FF9-F773-4672-E6902A9F9C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07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유튜브 - SoEasyGuide">
            <a:hlinkClick r:id="rId3"/>
            <a:extLst>
              <a:ext uri="{FF2B5EF4-FFF2-40B4-BE49-F238E27FC236}">
                <a16:creationId xmlns:a16="http://schemas.microsoft.com/office/drawing/2014/main" id="{721D8E2C-488C-A427-9774-6F3F33541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030" y1="52593" x2="53848" y2="43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24242" r="28580" b="26545"/>
          <a:stretch/>
        </p:blipFill>
        <p:spPr bwMode="auto">
          <a:xfrm>
            <a:off x="4416327" y="2180012"/>
            <a:ext cx="3359345" cy="249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232226-DA8C-0FE2-8DDE-13D75B7F422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86FBB-369E-A453-FDD9-2D689CA74AAE}"/>
              </a:ext>
            </a:extLst>
          </p:cNvPr>
          <p:cNvSpPr txBox="1"/>
          <p:nvPr/>
        </p:nvSpPr>
        <p:spPr>
          <a:xfrm>
            <a:off x="3009900" y="3044279"/>
            <a:ext cx="61722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Capstone Design Project</a:t>
            </a:r>
          </a:p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주요 기능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5AA6E1-71DA-6969-1DF8-A768600A2F8A}"/>
              </a:ext>
            </a:extLst>
          </p:cNvPr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71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E7BA1CE-3D45-45BC-948F-7380C9FE2D70}"/>
              </a:ext>
            </a:extLst>
          </p:cNvPr>
          <p:cNvSpPr/>
          <p:nvPr/>
        </p:nvSpPr>
        <p:spPr>
          <a:xfrm>
            <a:off x="5413962" y="6140260"/>
            <a:ext cx="3567004" cy="82445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74723" y="2311400"/>
            <a:ext cx="10209575" cy="2543799"/>
            <a:chOff x="1050924" y="2311400"/>
            <a:chExt cx="7528980" cy="2971800"/>
          </a:xfrm>
        </p:grpSpPr>
        <p:grpSp>
          <p:nvGrpSpPr>
            <p:cNvPr id="9" name="그룹 8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2" name="직선 연결선 61"/>
              <p:cNvCxnSpPr>
                <a:cxnSpLocks/>
              </p:cNvCxnSpPr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154136-113F-4754-B794-64B4E3312494}"/>
              </a:ext>
            </a:extLst>
          </p:cNvPr>
          <p:cNvSpPr txBox="1"/>
          <p:nvPr/>
        </p:nvSpPr>
        <p:spPr>
          <a:xfrm>
            <a:off x="5048084" y="739613"/>
            <a:ext cx="209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Develop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161A89-C74A-41C2-ADAD-2849DA2C192F}"/>
              </a:ext>
            </a:extLst>
          </p:cNvPr>
          <p:cNvSpPr/>
          <p:nvPr/>
        </p:nvSpPr>
        <p:spPr>
          <a:xfrm>
            <a:off x="5638800" y="1607077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Photon Engine - YouTube">
            <a:extLst>
              <a:ext uri="{FF2B5EF4-FFF2-40B4-BE49-F238E27FC236}">
                <a16:creationId xmlns:a16="http://schemas.microsoft.com/office/drawing/2014/main" id="{0CF20A85-30C5-41C7-991E-5FE37342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819" y="2589749"/>
            <a:ext cx="1328617" cy="132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3A1A8B-43AC-450F-9DB4-233D6A2F3366}"/>
              </a:ext>
            </a:extLst>
          </p:cNvPr>
          <p:cNvSpPr txBox="1"/>
          <p:nvPr/>
        </p:nvSpPr>
        <p:spPr>
          <a:xfrm>
            <a:off x="8552190" y="4098895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Photon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8" name="Picture 4" descr="Logo de Unity 3D | 3D Warehouse">
            <a:extLst>
              <a:ext uri="{FF2B5EF4-FFF2-40B4-BE49-F238E27FC236}">
                <a16:creationId xmlns:a16="http://schemas.microsoft.com/office/drawing/2014/main" id="{0CEF350E-7A6A-46B7-8759-9F76FA0B2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6" t="9369" r="24772" b="8305"/>
          <a:stretch/>
        </p:blipFill>
        <p:spPr bwMode="auto">
          <a:xfrm>
            <a:off x="1787564" y="2517426"/>
            <a:ext cx="1476816" cy="13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E4433E3-CDB0-42B7-ACD5-32A7CC5FAEC6}"/>
              </a:ext>
            </a:extLst>
          </p:cNvPr>
          <p:cNvSpPr txBox="1"/>
          <p:nvPr/>
        </p:nvSpPr>
        <p:spPr>
          <a:xfrm>
            <a:off x="1385918" y="4094144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Unity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30" name="Picture 6" descr="C# - 나무위키">
            <a:extLst>
              <a:ext uri="{FF2B5EF4-FFF2-40B4-BE49-F238E27FC236}">
                <a16:creationId xmlns:a16="http://schemas.microsoft.com/office/drawing/2014/main" id="{D26F1212-2BF6-4CE2-9D16-EC2C0BB4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28" y="2518147"/>
            <a:ext cx="1295872" cy="139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2A9E36-CDF6-411E-A9FE-4705C09FB9C2}"/>
              </a:ext>
            </a:extLst>
          </p:cNvPr>
          <p:cNvSpPr txBox="1"/>
          <p:nvPr/>
        </p:nvSpPr>
        <p:spPr>
          <a:xfrm>
            <a:off x="4928587" y="4098895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C#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8F7034-BBFE-4EEC-9CE6-160F97E3893A}"/>
              </a:ext>
            </a:extLst>
          </p:cNvPr>
          <p:cNvSpPr txBox="1"/>
          <p:nvPr/>
        </p:nvSpPr>
        <p:spPr>
          <a:xfrm>
            <a:off x="2031937" y="5042581"/>
            <a:ext cx="8128124" cy="120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Photon? </a:t>
            </a:r>
            <a:b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PVP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게임은 사람과 사람을 연결하는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Networking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기능이 필수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네트워크 시스템 기능구현을 위해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PUN(Photon Unity Networking)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기술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을 도입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200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3C48F-78BA-439C-AB4C-71D8D5A26AAC}"/>
              </a:ext>
            </a:extLst>
          </p:cNvPr>
          <p:cNvSpPr txBox="1"/>
          <p:nvPr/>
        </p:nvSpPr>
        <p:spPr>
          <a:xfrm>
            <a:off x="834560" y="650957"/>
            <a:ext cx="144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Asset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E6FDB-EEB3-4AC9-AF33-3B46AF512669}"/>
              </a:ext>
            </a:extLst>
          </p:cNvPr>
          <p:cNvSpPr/>
          <p:nvPr/>
        </p:nvSpPr>
        <p:spPr>
          <a:xfrm>
            <a:off x="898357" y="144698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24EC5-8DF5-47A8-AA51-A5E3787DA999}"/>
              </a:ext>
            </a:extLst>
          </p:cNvPr>
          <p:cNvSpPr txBox="1"/>
          <p:nvPr/>
        </p:nvSpPr>
        <p:spPr>
          <a:xfrm>
            <a:off x="2342593" y="962323"/>
            <a:ext cx="1644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#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사용한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UI Asset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26B03-52C2-4421-90AD-C6298BD92A23}"/>
              </a:ext>
            </a:extLst>
          </p:cNvPr>
          <p:cNvSpPr txBox="1"/>
          <p:nvPr/>
        </p:nvSpPr>
        <p:spPr>
          <a:xfrm>
            <a:off x="802043" y="1651278"/>
            <a:ext cx="9625473" cy="107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Unity Asset?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(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에셋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스토어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https://assetstore.unity.com/ 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내에서 사용할 수 있는 항목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- 3D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오디오 파일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이미지 및 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Unity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지원하는 기타 파일 유형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F8954-A9AE-4B32-9510-AC337B3B9182}"/>
              </a:ext>
            </a:extLst>
          </p:cNvPr>
          <p:cNvSpPr txBox="1"/>
          <p:nvPr/>
        </p:nvSpPr>
        <p:spPr>
          <a:xfrm>
            <a:off x="826171" y="2726335"/>
            <a:ext cx="9039727" cy="75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 범위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캐릭터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미니언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액션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에픽몬스터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배경</a:t>
            </a:r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(Map), 2D Texture </a:t>
            </a: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등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C7118A-F922-68D7-A491-1461591F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7" y="3743731"/>
            <a:ext cx="3685374" cy="24799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F06EF8-1624-7796-BB30-1F092073E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132" y="3743731"/>
            <a:ext cx="3727135" cy="2484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62498F-B090-07CF-69F7-449985AB7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268" y="3738958"/>
            <a:ext cx="3796912" cy="24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5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0A3F2B1-1911-01C9-9E7C-C72CF754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53" y="1911342"/>
            <a:ext cx="7247694" cy="4499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4284DE-1E87-CAA7-837C-9D495C13CFDE}"/>
              </a:ext>
            </a:extLst>
          </p:cNvPr>
          <p:cNvSpPr txBox="1"/>
          <p:nvPr/>
        </p:nvSpPr>
        <p:spPr>
          <a:xfrm>
            <a:off x="4585017" y="739613"/>
            <a:ext cx="302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게임 기능 구조도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DF7D65-5911-1C15-C5BB-716E3810A1B9}"/>
              </a:ext>
            </a:extLst>
          </p:cNvPr>
          <p:cNvSpPr/>
          <p:nvPr/>
        </p:nvSpPr>
        <p:spPr>
          <a:xfrm>
            <a:off x="5638800" y="1585813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7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BA73E-858A-1CF7-3615-07F04731A184}"/>
              </a:ext>
            </a:extLst>
          </p:cNvPr>
          <p:cNvSpPr txBox="1"/>
          <p:nvPr/>
        </p:nvSpPr>
        <p:spPr>
          <a:xfrm>
            <a:off x="4774170" y="73961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시스템 구조도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62877C-AF6A-1A9A-5DAD-1E6DEA178C71}"/>
              </a:ext>
            </a:extLst>
          </p:cNvPr>
          <p:cNvSpPr/>
          <p:nvPr/>
        </p:nvSpPr>
        <p:spPr>
          <a:xfrm>
            <a:off x="5638800" y="1585813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57CD5C-AC8B-8C2B-7271-CD01A3B6676A}"/>
              </a:ext>
            </a:extLst>
          </p:cNvPr>
          <p:cNvSpPr txBox="1"/>
          <p:nvPr/>
        </p:nvSpPr>
        <p:spPr>
          <a:xfrm>
            <a:off x="4441538" y="5591888"/>
            <a:ext cx="3308919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서비스 배치도 다이어그램 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01CF58-A498-98DC-481E-6D178E3F1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55" y="2510745"/>
            <a:ext cx="8452889" cy="23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9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C4C9D-DEF4-C69E-3310-0674146789BA}"/>
              </a:ext>
            </a:extLst>
          </p:cNvPr>
          <p:cNvSpPr txBox="1"/>
          <p:nvPr/>
        </p:nvSpPr>
        <p:spPr>
          <a:xfrm>
            <a:off x="4774170" y="73961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시스템 구조도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D3F079-F905-517C-4EF9-669DE5B45D47}"/>
              </a:ext>
            </a:extLst>
          </p:cNvPr>
          <p:cNvSpPr/>
          <p:nvPr/>
        </p:nvSpPr>
        <p:spPr>
          <a:xfrm>
            <a:off x="5638800" y="1585813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E5B17-6BD3-921D-F32A-1C861F0C06B1}"/>
              </a:ext>
            </a:extLst>
          </p:cNvPr>
          <p:cNvSpPr txBox="1"/>
          <p:nvPr/>
        </p:nvSpPr>
        <p:spPr>
          <a:xfrm>
            <a:off x="4559359" y="5591888"/>
            <a:ext cx="3073277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&lt;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챔피언 로직 다이어그램 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9D93D90-D55D-B939-1E2E-50117F9F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18" y="1800705"/>
            <a:ext cx="5763364" cy="37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52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167389"/>
            <a:ext cx="8130114" cy="523220"/>
            <a:chOff x="638175" y="3167389"/>
            <a:chExt cx="8130114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STEP1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STEP2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77757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STEP3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7548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STEP4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339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5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STEP5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14263" y="4200525"/>
            <a:ext cx="1367630" cy="466567"/>
            <a:chOff x="1832770" y="4324350"/>
            <a:chExt cx="1647295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36275" y="4446947"/>
              <a:ext cx="840284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팀원소개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692394" y="4200525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54780" y="4441188"/>
              <a:ext cx="1203273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프로젝트 소개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412185" y="4200525"/>
            <a:ext cx="1367630" cy="466567"/>
            <a:chOff x="1832770" y="4324350"/>
            <a:chExt cx="1647295" cy="561975"/>
          </a:xfrm>
        </p:grpSpPr>
        <p:sp>
          <p:nvSpPr>
            <p:cNvPr id="26" name="양쪽 대괄호 2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54780" y="4379424"/>
              <a:ext cx="1203273" cy="481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동기</a:t>
              </a:r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b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목표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31976" y="4200525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09244" y="4461211"/>
              <a:ext cx="894346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기능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51767" y="4200525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71043" y="4445520"/>
              <a:ext cx="1170749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결과 리뷰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3" y="74815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E5E8-4702-49C9-A754-9452409B8170}"/>
              </a:ext>
            </a:extLst>
          </p:cNvPr>
          <p:cNvSpPr txBox="1"/>
          <p:nvPr/>
        </p:nvSpPr>
        <p:spPr>
          <a:xfrm>
            <a:off x="5770429" y="762433"/>
            <a:ext cx="651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AI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32FEA-824F-5D43-C167-5B4F958C3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7" r="6916"/>
          <a:stretch/>
        </p:blipFill>
        <p:spPr>
          <a:xfrm>
            <a:off x="2244355" y="1273158"/>
            <a:ext cx="2751991" cy="196217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AF21566-5415-39D6-D0DB-CC9F587B5877}"/>
              </a:ext>
            </a:extLst>
          </p:cNvPr>
          <p:cNvGrpSpPr/>
          <p:nvPr/>
        </p:nvGrpSpPr>
        <p:grpSpPr>
          <a:xfrm>
            <a:off x="1869068" y="1062483"/>
            <a:ext cx="3556247" cy="4733033"/>
            <a:chOff x="2755900" y="1905000"/>
            <a:chExt cx="6299200" cy="29718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2C8D91-A14B-B4B3-5CB2-8E5B2FEC2F54}"/>
                </a:ext>
              </a:extLst>
            </p:cNvPr>
            <p:cNvCxnSpPr>
              <a:cxnSpLocks/>
            </p:cNvCxnSpPr>
            <p:nvPr/>
          </p:nvCxnSpPr>
          <p:spPr>
            <a:xfrm>
              <a:off x="2755900" y="19050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178FAAB-AA24-1535-C725-CAE8C9B20167}"/>
                </a:ext>
              </a:extLst>
            </p:cNvPr>
            <p:cNvCxnSpPr>
              <a:cxnSpLocks/>
            </p:cNvCxnSpPr>
            <p:nvPr/>
          </p:nvCxnSpPr>
          <p:spPr>
            <a:xfrm>
              <a:off x="2755900" y="48768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3A9C57-F1E8-D0DE-BE6D-B5E273D6316C}"/>
              </a:ext>
            </a:extLst>
          </p:cNvPr>
          <p:cNvGrpSpPr/>
          <p:nvPr/>
        </p:nvGrpSpPr>
        <p:grpSpPr>
          <a:xfrm>
            <a:off x="6793526" y="1064029"/>
            <a:ext cx="3556247" cy="4733033"/>
            <a:chOff x="2755900" y="1905000"/>
            <a:chExt cx="6299200" cy="297180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5AF5AEB-0BE8-1F51-572A-93A7EE7B9D67}"/>
                </a:ext>
              </a:extLst>
            </p:cNvPr>
            <p:cNvCxnSpPr>
              <a:cxnSpLocks/>
            </p:cNvCxnSpPr>
            <p:nvPr/>
          </p:nvCxnSpPr>
          <p:spPr>
            <a:xfrm>
              <a:off x="2755900" y="19050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5354F6A-7FA5-D343-9113-95AE33E58CD7}"/>
                </a:ext>
              </a:extLst>
            </p:cNvPr>
            <p:cNvCxnSpPr/>
            <p:nvPr/>
          </p:nvCxnSpPr>
          <p:spPr>
            <a:xfrm>
              <a:off x="2755900" y="4876800"/>
              <a:ext cx="62992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6C1DA3-0FD4-475C-5AF5-754DFEE265BB}"/>
              </a:ext>
            </a:extLst>
          </p:cNvPr>
          <p:cNvSpPr txBox="1"/>
          <p:nvPr/>
        </p:nvSpPr>
        <p:spPr>
          <a:xfrm>
            <a:off x="2447994" y="3428575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미니언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ADC32E-8B3D-AED9-8DFC-98E5478BBC63}"/>
              </a:ext>
            </a:extLst>
          </p:cNvPr>
          <p:cNvSpPr txBox="1"/>
          <p:nvPr/>
        </p:nvSpPr>
        <p:spPr>
          <a:xfrm>
            <a:off x="7395488" y="3443058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몬스터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CB4AB6-A43D-BD77-6E4A-87B0B1E2F9CA}"/>
              </a:ext>
            </a:extLst>
          </p:cNvPr>
          <p:cNvSpPr txBox="1"/>
          <p:nvPr/>
        </p:nvSpPr>
        <p:spPr>
          <a:xfrm>
            <a:off x="2125006" y="3796761"/>
            <a:ext cx="2990691" cy="1350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일정 시간마다 각 라인에 나오는 보조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 정해진 동선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오브젝트 감지 후 우선순위 공격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21E922-86E7-69F4-92A1-4DFE9A17C176}"/>
              </a:ext>
            </a:extLst>
          </p:cNvPr>
          <p:cNvSpPr txBox="1"/>
          <p:nvPr/>
        </p:nvSpPr>
        <p:spPr>
          <a:xfrm>
            <a:off x="7032188" y="3744742"/>
            <a:ext cx="3062057" cy="167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정글 안에 있는 몬스터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배회 중인 상태에서 피격 당했을 시 추적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   공격 범위가 닿았을 시 공격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일정 시간 동안 추적 시 다시 배회</a:t>
            </a:r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79672406-A9F9-D495-D995-A41B07BC0C94}"/>
              </a:ext>
            </a:extLst>
          </p:cNvPr>
          <p:cNvSpPr/>
          <p:nvPr/>
        </p:nvSpPr>
        <p:spPr>
          <a:xfrm>
            <a:off x="2176123" y="4612452"/>
            <a:ext cx="184558" cy="922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417367E-FFE6-A502-1EF8-C35DBC92441E}"/>
              </a:ext>
            </a:extLst>
          </p:cNvPr>
          <p:cNvSpPr/>
          <p:nvPr/>
        </p:nvSpPr>
        <p:spPr>
          <a:xfrm>
            <a:off x="2159491" y="4924831"/>
            <a:ext cx="184558" cy="922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F093CD8-F995-B996-BBA9-66680B1DD394}"/>
              </a:ext>
            </a:extLst>
          </p:cNvPr>
          <p:cNvSpPr/>
          <p:nvPr/>
        </p:nvSpPr>
        <p:spPr>
          <a:xfrm>
            <a:off x="7081573" y="4895080"/>
            <a:ext cx="184558" cy="922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403FE6A-3E5F-73B0-6107-A7B1FDA24182}"/>
              </a:ext>
            </a:extLst>
          </p:cNvPr>
          <p:cNvSpPr/>
          <p:nvPr/>
        </p:nvSpPr>
        <p:spPr>
          <a:xfrm>
            <a:off x="7081576" y="5207459"/>
            <a:ext cx="184558" cy="922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848253-0CEC-7748-B6A8-78378367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725" y="1293054"/>
            <a:ext cx="2155921" cy="19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0BAA4-1C0E-56D8-1C78-E537DC99588C}"/>
              </a:ext>
            </a:extLst>
          </p:cNvPr>
          <p:cNvSpPr txBox="1"/>
          <p:nvPr/>
        </p:nvSpPr>
        <p:spPr>
          <a:xfrm>
            <a:off x="5010607" y="739613"/>
            <a:ext cx="2170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 관리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5FEC01-4457-4FED-8A42-B265E57AC0D8}"/>
              </a:ext>
            </a:extLst>
          </p:cNvPr>
          <p:cNvSpPr/>
          <p:nvPr/>
        </p:nvSpPr>
        <p:spPr>
          <a:xfrm>
            <a:off x="5638800" y="1585813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F0484-1A2B-596D-AF11-D6DED72CAED7}"/>
              </a:ext>
            </a:extLst>
          </p:cNvPr>
          <p:cNvSpPr txBox="1"/>
          <p:nvPr/>
        </p:nvSpPr>
        <p:spPr>
          <a:xfrm>
            <a:off x="3623826" y="4418098"/>
            <a:ext cx="4944347" cy="194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포탑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미니언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챔피언 등의 오브젝트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스탯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관리 필요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ko-KR" altLang="en-US" sz="16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스탯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관리하기 위한 프레임워크 구축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DataManager.cs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- </a:t>
            </a:r>
            <a:r>
              <a:rPr lang="en-US" altLang="ko-KR" sz="16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json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파일 로드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       </a:t>
            </a:r>
            <a:r>
              <a:rPr lang="ko-KR" altLang="en-US" sz="16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싱글톤에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추가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F5757D-2BBA-D093-1DD3-72CFACCE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83" y="1999194"/>
            <a:ext cx="7764087" cy="218146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A7DF398-C258-FE59-69F9-8F93C20B8B49}"/>
              </a:ext>
            </a:extLst>
          </p:cNvPr>
          <p:cNvSpPr/>
          <p:nvPr/>
        </p:nvSpPr>
        <p:spPr>
          <a:xfrm>
            <a:off x="4018340" y="5388223"/>
            <a:ext cx="257452" cy="16867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599B306-D578-96D8-0E07-EE49FA9FCE75}"/>
              </a:ext>
            </a:extLst>
          </p:cNvPr>
          <p:cNvSpPr/>
          <p:nvPr/>
        </p:nvSpPr>
        <p:spPr>
          <a:xfrm>
            <a:off x="4020582" y="5747813"/>
            <a:ext cx="257452" cy="16867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FF4155F-1FB9-E858-DD8E-FD63AF7BB8D5}"/>
              </a:ext>
            </a:extLst>
          </p:cNvPr>
          <p:cNvSpPr/>
          <p:nvPr/>
        </p:nvSpPr>
        <p:spPr>
          <a:xfrm>
            <a:off x="4018340" y="6106467"/>
            <a:ext cx="257452" cy="16867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7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Capstone Design Project</a:t>
            </a:r>
          </a:p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결과 리뷰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67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3" y="38485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8AE03-05A4-4BF5-B26E-D9EB88C55D79}"/>
              </a:ext>
            </a:extLst>
          </p:cNvPr>
          <p:cNvSpPr txBox="1"/>
          <p:nvPr/>
        </p:nvSpPr>
        <p:spPr>
          <a:xfrm>
            <a:off x="2105282" y="3495792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긍정적</a:t>
            </a:r>
            <a:endParaRPr lang="en-US" altLang="ko-KR" sz="3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4667F-2863-4CDA-9B7F-8DBF44B822B0}"/>
              </a:ext>
            </a:extLst>
          </p:cNvPr>
          <p:cNvSpPr txBox="1"/>
          <p:nvPr/>
        </p:nvSpPr>
        <p:spPr>
          <a:xfrm>
            <a:off x="1585021" y="4432079"/>
            <a:ext cx="2321469" cy="116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신선한 지휘관 시스템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귀여운 그래픽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다양한 아이템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6A25D7-A3E6-4CC7-9A2A-A230A0F2E3E4}"/>
              </a:ext>
            </a:extLst>
          </p:cNvPr>
          <p:cNvSpPr/>
          <p:nvPr/>
        </p:nvSpPr>
        <p:spPr>
          <a:xfrm>
            <a:off x="2164308" y="4063910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47AC4-1E49-12CB-0C35-F41770A83D8B}"/>
              </a:ext>
            </a:extLst>
          </p:cNvPr>
          <p:cNvSpPr txBox="1"/>
          <p:nvPr/>
        </p:nvSpPr>
        <p:spPr>
          <a:xfrm>
            <a:off x="829539" y="690655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베타 테스트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E19F5E-4C39-7DC6-618D-2549131AA0E2}"/>
              </a:ext>
            </a:extLst>
          </p:cNvPr>
          <p:cNvSpPr/>
          <p:nvPr/>
        </p:nvSpPr>
        <p:spPr>
          <a:xfrm>
            <a:off x="898357" y="144698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8A9F8-50C3-722B-E446-63DC0B59DEB1}"/>
              </a:ext>
            </a:extLst>
          </p:cNvPr>
          <p:cNvSpPr txBox="1"/>
          <p:nvPr/>
        </p:nvSpPr>
        <p:spPr>
          <a:xfrm>
            <a:off x="3394816" y="962323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#10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명 게임 테스트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216E10-74C2-DD62-8576-C4B053D4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77" y="2124736"/>
            <a:ext cx="974650" cy="9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51C703D-E3C4-B101-EBE1-D6E504BB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69" y="2068998"/>
            <a:ext cx="1082272" cy="10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8B71A3-8BC1-6754-6E28-8E4440970573}"/>
              </a:ext>
            </a:extLst>
          </p:cNvPr>
          <p:cNvSpPr txBox="1"/>
          <p:nvPr/>
        </p:nvSpPr>
        <p:spPr>
          <a:xfrm>
            <a:off x="8792525" y="3490873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아쉬운 점</a:t>
            </a:r>
            <a:endParaRPr lang="en-US" altLang="ko-KR" sz="3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E7792-4131-C3C3-56B7-74DCB2048E9B}"/>
              </a:ext>
            </a:extLst>
          </p:cNvPr>
          <p:cNvSpPr txBox="1"/>
          <p:nvPr/>
        </p:nvSpPr>
        <p:spPr>
          <a:xfrm>
            <a:off x="8669999" y="4432079"/>
            <a:ext cx="1688283" cy="116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캐릭터 다양화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귀환 버튼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UI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개선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555204-040E-E96E-1BC0-F46BA33B56A3}"/>
              </a:ext>
            </a:extLst>
          </p:cNvPr>
          <p:cNvSpPr/>
          <p:nvPr/>
        </p:nvSpPr>
        <p:spPr>
          <a:xfrm>
            <a:off x="9056941" y="4059733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7511E-F955-30BF-A515-84BBBBC6B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140" y="2224715"/>
            <a:ext cx="3371717" cy="25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3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38B9188-B041-B8F2-CD97-22070E18B6E3}"/>
              </a:ext>
            </a:extLst>
          </p:cNvPr>
          <p:cNvSpPr/>
          <p:nvPr/>
        </p:nvSpPr>
        <p:spPr>
          <a:xfrm>
            <a:off x="5790802" y="6242286"/>
            <a:ext cx="1801017" cy="102431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07506-B131-9816-281D-4DC629D37FE8}"/>
              </a:ext>
            </a:extLst>
          </p:cNvPr>
          <p:cNvSpPr txBox="1"/>
          <p:nvPr/>
        </p:nvSpPr>
        <p:spPr>
          <a:xfrm>
            <a:off x="829539" y="690655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베타 테스트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FA4788-169C-0A48-C271-20BF3F5872D3}"/>
              </a:ext>
            </a:extLst>
          </p:cNvPr>
          <p:cNvSpPr/>
          <p:nvPr/>
        </p:nvSpPr>
        <p:spPr>
          <a:xfrm>
            <a:off x="898357" y="144698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B44A1-CD2B-447E-FA44-5F0D7EC62B52}"/>
              </a:ext>
            </a:extLst>
          </p:cNvPr>
          <p:cNvSpPr txBox="1"/>
          <p:nvPr/>
        </p:nvSpPr>
        <p:spPr>
          <a:xfrm>
            <a:off x="3394816" y="962323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#10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명 게임 테스트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67FA1482-7929-58B7-4990-9E5D56AC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63" y="2428230"/>
            <a:ext cx="1474596" cy="14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E442967-0D98-32CE-4C14-384DE030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75427"/>
              </p:ext>
            </p:extLst>
          </p:nvPr>
        </p:nvGraphicFramePr>
        <p:xfrm>
          <a:off x="3527819" y="1777988"/>
          <a:ext cx="8128000" cy="37661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66302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9065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45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캐릭터가 눕는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8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우선 순위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3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마법사 사거리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ScoreBoard</a:t>
                      </a:r>
                      <a:r>
                        <a:rPr lang="en-US" altLang="ko-KR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Team </a:t>
                      </a: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동기화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7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KDA </a:t>
                      </a: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수치 </a:t>
                      </a:r>
                      <a:r>
                        <a:rPr lang="ko-KR" altLang="en-US" sz="160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안맞는</a:t>
                      </a: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64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지휘관 힐링 및 데미지 동기화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6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피아식별 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98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각종 </a:t>
                      </a:r>
                      <a:r>
                        <a:rPr lang="en-US" altLang="ko-KR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UI </a:t>
                      </a: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02519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C99DF432-D13B-C40A-254B-E5182972E878}"/>
              </a:ext>
            </a:extLst>
          </p:cNvPr>
          <p:cNvSpPr/>
          <p:nvPr/>
        </p:nvSpPr>
        <p:spPr>
          <a:xfrm>
            <a:off x="1927225" y="4136274"/>
            <a:ext cx="88900" cy="889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F9DC36-84C4-5C1C-7FAD-187774438E67}"/>
              </a:ext>
            </a:extLst>
          </p:cNvPr>
          <p:cNvSpPr/>
          <p:nvPr/>
        </p:nvSpPr>
        <p:spPr>
          <a:xfrm>
            <a:off x="1927225" y="4590299"/>
            <a:ext cx="88900" cy="889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03AF56-DFBD-B45D-4D98-7DD3FFACEF4A}"/>
              </a:ext>
            </a:extLst>
          </p:cNvPr>
          <p:cNvSpPr/>
          <p:nvPr/>
        </p:nvSpPr>
        <p:spPr>
          <a:xfrm>
            <a:off x="1927225" y="5044324"/>
            <a:ext cx="88900" cy="889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8525E-036B-D5A4-5373-344AB582A9BB}"/>
              </a:ext>
            </a:extLst>
          </p:cNvPr>
          <p:cNvSpPr txBox="1"/>
          <p:nvPr/>
        </p:nvSpPr>
        <p:spPr>
          <a:xfrm>
            <a:off x="2103212" y="5846420"/>
            <a:ext cx="8302212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완벽을 추구하기 </a:t>
            </a:r>
            <a:r>
              <a:rPr lang="ko-KR" altLang="en-US" sz="20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보단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소비자와 함께 테스트를 통해 개선해 나가는 것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72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3C48F-78BA-439C-AB4C-71D8D5A26AAC}"/>
              </a:ext>
            </a:extLst>
          </p:cNvPr>
          <p:cNvSpPr txBox="1"/>
          <p:nvPr/>
        </p:nvSpPr>
        <p:spPr>
          <a:xfrm>
            <a:off x="774391" y="690655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결과 리뷰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E6FDB-EEB3-4AC9-AF33-3B46AF512669}"/>
              </a:ext>
            </a:extLst>
          </p:cNvPr>
          <p:cNvSpPr/>
          <p:nvPr/>
        </p:nvSpPr>
        <p:spPr>
          <a:xfrm>
            <a:off x="898357" y="144698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24EC5-8DF5-47A8-AA51-A5E3787DA999}"/>
              </a:ext>
            </a:extLst>
          </p:cNvPr>
          <p:cNvSpPr txBox="1"/>
          <p:nvPr/>
        </p:nvSpPr>
        <p:spPr>
          <a:xfrm>
            <a:off x="3150366" y="1013820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#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기대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만족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아쉬운 점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2A486B-CD48-FD80-96E0-7A5ABFAE1E08}"/>
              </a:ext>
            </a:extLst>
          </p:cNvPr>
          <p:cNvSpPr txBox="1"/>
          <p:nvPr/>
        </p:nvSpPr>
        <p:spPr>
          <a:xfrm>
            <a:off x="801056" y="1892480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기대 효과</a:t>
            </a:r>
            <a:endParaRPr lang="en-US" altLang="ko-KR" sz="3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DC2AE6-8000-E0EA-D3D2-F462D9E80935}"/>
              </a:ext>
            </a:extLst>
          </p:cNvPr>
          <p:cNvSpPr txBox="1"/>
          <p:nvPr/>
        </p:nvSpPr>
        <p:spPr>
          <a:xfrm>
            <a:off x="2444414" y="1774355"/>
            <a:ext cx="3713837" cy="116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개인 역량 향상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스택 이해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고착화된 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AOS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게임에 신선한 아이디어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추후 게임 프로젝트 영감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A3385F-A672-DAB1-76EB-7DB174B69C0C}"/>
              </a:ext>
            </a:extLst>
          </p:cNvPr>
          <p:cNvSpPr/>
          <p:nvPr/>
        </p:nvSpPr>
        <p:spPr>
          <a:xfrm>
            <a:off x="945590" y="2464748"/>
            <a:ext cx="418754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CDA4E-5A48-0D18-8781-4C3EB6F59930}"/>
              </a:ext>
            </a:extLst>
          </p:cNvPr>
          <p:cNvSpPr txBox="1"/>
          <p:nvPr/>
        </p:nvSpPr>
        <p:spPr>
          <a:xfrm>
            <a:off x="2444414" y="4591856"/>
            <a:ext cx="3118161" cy="153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콘텐츠 확장에 시간적 여유 부족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AI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전투 매끄럽지 못한 부분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코드 최적화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 분배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난이도 조절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DEE24-19FA-E014-6885-1C3ACF1295E1}"/>
              </a:ext>
            </a:extLst>
          </p:cNvPr>
          <p:cNvSpPr txBox="1"/>
          <p:nvPr/>
        </p:nvSpPr>
        <p:spPr>
          <a:xfrm>
            <a:off x="2444414" y="3250110"/>
            <a:ext cx="3937296" cy="116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난이도 높은 프로젝트 도전으로</a:t>
            </a:r>
            <a:r>
              <a: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성취감 ↑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실시간 구현 학습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협업 능력 향상 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24367-B83E-1C7F-6A02-61A6FF17ED98}"/>
              </a:ext>
            </a:extLst>
          </p:cNvPr>
          <p:cNvSpPr txBox="1"/>
          <p:nvPr/>
        </p:nvSpPr>
        <p:spPr>
          <a:xfrm>
            <a:off x="801056" y="324175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좋았던 점</a:t>
            </a:r>
            <a:endParaRPr lang="en-US" altLang="ko-KR" sz="3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8EE855-39EC-DF4C-DA8F-9260063A9066}"/>
              </a:ext>
            </a:extLst>
          </p:cNvPr>
          <p:cNvSpPr/>
          <p:nvPr/>
        </p:nvSpPr>
        <p:spPr>
          <a:xfrm>
            <a:off x="945590" y="3814027"/>
            <a:ext cx="418754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7A614-A434-B13B-C99D-70182AD5F645}"/>
              </a:ext>
            </a:extLst>
          </p:cNvPr>
          <p:cNvSpPr txBox="1"/>
          <p:nvPr/>
        </p:nvSpPr>
        <p:spPr>
          <a:xfrm>
            <a:off x="831040" y="4591038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아쉬운 점</a:t>
            </a:r>
            <a:endParaRPr lang="en-US" altLang="ko-KR" sz="3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14BE8-644D-524D-17DA-D6493634AFA6}"/>
              </a:ext>
            </a:extLst>
          </p:cNvPr>
          <p:cNvSpPr/>
          <p:nvPr/>
        </p:nvSpPr>
        <p:spPr>
          <a:xfrm>
            <a:off x="975574" y="5163306"/>
            <a:ext cx="418754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D755921-0DFA-0C07-AA4F-DC2FAADC0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038" y="640903"/>
            <a:ext cx="3472443" cy="19532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529DC0-7691-7A92-953A-FB0977CBC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38" y="2652208"/>
            <a:ext cx="3470818" cy="1810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8A32C0-895C-D7E1-EB0F-9C5927A6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039" y="4521208"/>
            <a:ext cx="3470818" cy="184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014CE-D6CB-4FD1-ACC4-F57EE124FB3A}"/>
              </a:ext>
            </a:extLst>
          </p:cNvPr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Capstone Design Project</a:t>
            </a:r>
          </a:p>
          <a:p>
            <a:pPr algn="ctr"/>
            <a:r>
              <a:rPr lang="en-US" altLang="ko-KR" sz="2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Unity Project - KAOS</a:t>
            </a:r>
            <a:r>
              <a:rPr lang="en-US" altLang="ko-KR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2D5F39-04C5-404B-9221-FD2D2359F85E}"/>
              </a:ext>
            </a:extLst>
          </p:cNvPr>
          <p:cNvGrpSpPr/>
          <p:nvPr/>
        </p:nvGrpSpPr>
        <p:grpSpPr>
          <a:xfrm>
            <a:off x="1120396" y="1931068"/>
            <a:ext cx="2286758" cy="3777274"/>
            <a:chOff x="1016000" y="3086849"/>
            <a:chExt cx="3149600" cy="2971051"/>
          </a:xfrm>
          <a:effectLst>
            <a:outerShdw blurRad="203200" dist="38100" dir="5400000" sx="103000" sy="103000" algn="t" rotWithShape="0">
              <a:prstClr val="black">
                <a:alpha val="11000"/>
              </a:prstClr>
            </a:outerShdw>
          </a:effectLst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87072C2-19EC-4F36-B778-02FA95D2A65F}"/>
                </a:ext>
              </a:extLst>
            </p:cNvPr>
            <p:cNvSpPr/>
            <p:nvPr/>
          </p:nvSpPr>
          <p:spPr>
            <a:xfrm>
              <a:off x="1016000" y="3086849"/>
              <a:ext cx="3149600" cy="2971051"/>
            </a:xfrm>
            <a:prstGeom prst="roundRect">
              <a:avLst>
                <a:gd name="adj" fmla="val 9137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br" rotWithShape="0">
                <a:schemeClr val="bg1">
                  <a:lumMod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F124B-DC06-452E-93E9-93068FEDDBAB}"/>
                </a:ext>
              </a:extLst>
            </p:cNvPr>
            <p:cNvSpPr txBox="1"/>
            <p:nvPr/>
          </p:nvSpPr>
          <p:spPr>
            <a:xfrm>
              <a:off x="1869833" y="3367750"/>
              <a:ext cx="1228007" cy="31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이수연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7B9878-4821-49A9-A38F-917E9FBEC7C7}"/>
                </a:ext>
              </a:extLst>
            </p:cNvPr>
            <p:cNvSpPr txBox="1"/>
            <p:nvPr/>
          </p:nvSpPr>
          <p:spPr>
            <a:xfrm>
              <a:off x="1193798" y="3999577"/>
              <a:ext cx="2689841" cy="1494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팀장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UI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상점 시스템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인벤토리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스코어 보드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BE9DE4-23A1-4829-A61A-F9AACDF9F3B0}"/>
              </a:ext>
            </a:extLst>
          </p:cNvPr>
          <p:cNvGrpSpPr/>
          <p:nvPr/>
        </p:nvGrpSpPr>
        <p:grpSpPr>
          <a:xfrm>
            <a:off x="3678591" y="1924344"/>
            <a:ext cx="2286758" cy="3783998"/>
            <a:chOff x="1016000" y="3086849"/>
            <a:chExt cx="3149600" cy="2971051"/>
          </a:xfrm>
          <a:effectLst>
            <a:outerShdw blurRad="203200" dist="38100" dir="5400000" sx="103000" sy="103000" algn="t" rotWithShape="0">
              <a:prstClr val="black">
                <a:alpha val="11000"/>
              </a:prstClr>
            </a:outerShdw>
          </a:effectLst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85F50D5-3A64-41F5-80B4-A305884385AE}"/>
                </a:ext>
              </a:extLst>
            </p:cNvPr>
            <p:cNvSpPr/>
            <p:nvPr/>
          </p:nvSpPr>
          <p:spPr>
            <a:xfrm>
              <a:off x="1016000" y="3086849"/>
              <a:ext cx="3149600" cy="2971051"/>
            </a:xfrm>
            <a:prstGeom prst="roundRect">
              <a:avLst>
                <a:gd name="adj" fmla="val 9137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br" rotWithShape="0">
                <a:schemeClr val="bg1">
                  <a:lumMod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368D4-21FE-4D35-9466-7E98B9343F9E}"/>
                </a:ext>
              </a:extLst>
            </p:cNvPr>
            <p:cNvSpPr txBox="1"/>
            <p:nvPr/>
          </p:nvSpPr>
          <p:spPr>
            <a:xfrm>
              <a:off x="1924714" y="3374766"/>
              <a:ext cx="1228007" cy="31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최호경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619983-C81B-4417-9F9A-FA0D59394A95}"/>
                </a:ext>
              </a:extLst>
            </p:cNvPr>
            <p:cNvSpPr txBox="1"/>
            <p:nvPr/>
          </p:nvSpPr>
          <p:spPr>
            <a:xfrm>
              <a:off x="1193798" y="3999577"/>
              <a:ext cx="2689842" cy="1812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en-US" altLang="ko-KR" sz="1600" kern="1200" dirty="0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rPr>
                <a:t>UI</a:t>
              </a:r>
              <a:endParaRPr lang="en-US" altLang="ko-KR" sz="1600" dirty="0"/>
            </a:p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미니맵</a:t>
              </a:r>
              <a:endParaRPr lang="en-US" altLang="ko-KR" sz="1600" kern="1200" dirty="0">
                <a:ln w="9525" cap="flat" cmpd="sng" algn="ctr">
                  <a:solidFill>
                    <a:srgbClr val="7F7F7F">
                      <a:alpha val="0"/>
                    </a:srgbClr>
                  </a:solidFill>
                  <a:prstDash val="solid"/>
                  <a:round/>
                </a:ln>
                <a:solidFill>
                  <a:srgbClr val="595959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endParaRPr>
            </a:p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전장의 안개</a:t>
              </a:r>
              <a:endParaRPr lang="en-US" altLang="ko-KR" sz="1600" dirty="0">
                <a:ln w="9525" cap="flat" cmpd="sng" algn="ctr">
                  <a:solidFill>
                    <a:srgbClr val="7F7F7F">
                      <a:alpha val="0"/>
                    </a:srgbClr>
                  </a:solidFill>
                  <a:prstDash val="solid"/>
                  <a:round/>
                </a:ln>
                <a:solidFill>
                  <a:srgbClr val="59595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지휘관</a:t>
              </a:r>
              <a:endParaRPr lang="en-US" altLang="ko-KR" sz="1600" dirty="0">
                <a:ln w="9525" cap="flat" cmpd="sng" algn="ctr">
                  <a:solidFill>
                    <a:srgbClr val="7F7F7F">
                      <a:alpha val="0"/>
                    </a:srgbClr>
                  </a:solidFill>
                  <a:prstDash val="solid"/>
                  <a:round/>
                </a:ln>
                <a:solidFill>
                  <a:srgbClr val="595959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사운드</a:t>
              </a:r>
              <a:endParaRPr lang="en-US" altLang="ko-KR" sz="1600" dirty="0">
                <a:ln w="9525" cap="flat" cmpd="sng" algn="ctr">
                  <a:solidFill>
                    <a:srgbClr val="7F7F7F">
                      <a:alpha val="0"/>
                    </a:srgbClr>
                  </a:solidFill>
                  <a:prstDash val="solid"/>
                  <a:round/>
                </a:ln>
                <a:solidFill>
                  <a:srgbClr val="595959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3464" indent="-283464" algn="l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 w="9525" cap="flat" cmpd="sng" algn="ctr">
                    <a:solidFill>
                      <a:srgbClr val="7F7F7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595959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서버 동기화</a:t>
              </a:r>
              <a:endParaRPr lang="ko-KR" altLang="ko-KR" sz="1600" dirty="0">
                <a:effectLst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468EB1-3145-4F1D-902B-09804E630A95}"/>
              </a:ext>
            </a:extLst>
          </p:cNvPr>
          <p:cNvGrpSpPr/>
          <p:nvPr/>
        </p:nvGrpSpPr>
        <p:grpSpPr>
          <a:xfrm>
            <a:off x="6231916" y="1929270"/>
            <a:ext cx="2286758" cy="3779072"/>
            <a:chOff x="1016000" y="3086849"/>
            <a:chExt cx="3149600" cy="2971051"/>
          </a:xfrm>
          <a:effectLst>
            <a:outerShdw blurRad="203200" dist="38100" dir="5400000" sx="103000" sy="103000" algn="t" rotWithShape="0">
              <a:prstClr val="black">
                <a:alpha val="11000"/>
              </a:prstClr>
            </a:outerShdw>
          </a:effectLst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D8FE344-83EA-4C57-B751-22495D4E2783}"/>
                </a:ext>
              </a:extLst>
            </p:cNvPr>
            <p:cNvSpPr/>
            <p:nvPr/>
          </p:nvSpPr>
          <p:spPr>
            <a:xfrm>
              <a:off x="1016000" y="3086849"/>
              <a:ext cx="3149600" cy="2971051"/>
            </a:xfrm>
            <a:prstGeom prst="roundRect">
              <a:avLst>
                <a:gd name="adj" fmla="val 9137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br" rotWithShape="0">
                <a:schemeClr val="bg1">
                  <a:lumMod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FA40B1-35A4-4EF6-8C12-4C657FA5A96F}"/>
                </a:ext>
              </a:extLst>
            </p:cNvPr>
            <p:cNvSpPr txBox="1"/>
            <p:nvPr/>
          </p:nvSpPr>
          <p:spPr>
            <a:xfrm>
              <a:off x="1976796" y="3371444"/>
              <a:ext cx="1228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우수빈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1C42BF-C3FA-4E15-8C5F-A2D5FAFA07CF}"/>
                </a:ext>
              </a:extLst>
            </p:cNvPr>
            <p:cNvSpPr txBox="1"/>
            <p:nvPr/>
          </p:nvSpPr>
          <p:spPr>
            <a:xfrm>
              <a:off x="1193798" y="3999577"/>
              <a:ext cx="2689841" cy="91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플레이어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카메라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0FAE82-3B67-43C5-9A24-857A62714619}"/>
              </a:ext>
            </a:extLst>
          </p:cNvPr>
          <p:cNvGrpSpPr/>
          <p:nvPr/>
        </p:nvGrpSpPr>
        <p:grpSpPr>
          <a:xfrm>
            <a:off x="8785241" y="1929269"/>
            <a:ext cx="2286758" cy="3777274"/>
            <a:chOff x="1016000" y="3086849"/>
            <a:chExt cx="3149600" cy="2971051"/>
          </a:xfrm>
          <a:effectLst>
            <a:outerShdw blurRad="203200" dist="38100" dir="5400000" sx="103000" sy="103000" algn="t" rotWithShape="0">
              <a:prstClr val="black">
                <a:alpha val="11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BF21D3D-A935-4AE4-8DA2-0128E3652386}"/>
                </a:ext>
              </a:extLst>
            </p:cNvPr>
            <p:cNvSpPr/>
            <p:nvPr/>
          </p:nvSpPr>
          <p:spPr>
            <a:xfrm>
              <a:off x="1016000" y="3086849"/>
              <a:ext cx="3149600" cy="2971051"/>
            </a:xfrm>
            <a:prstGeom prst="roundRect">
              <a:avLst>
                <a:gd name="adj" fmla="val 9137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br" rotWithShape="0">
                <a:schemeClr val="bg1">
                  <a:lumMod val="50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3557C-FC96-4E05-A6C9-031A560CD1E0}"/>
                </a:ext>
              </a:extLst>
            </p:cNvPr>
            <p:cNvSpPr txBox="1"/>
            <p:nvPr/>
          </p:nvSpPr>
          <p:spPr>
            <a:xfrm>
              <a:off x="1924714" y="3369627"/>
              <a:ext cx="1228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남경태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491833-C437-42EB-9FB6-8DFD7CF7FCAB}"/>
                </a:ext>
              </a:extLst>
            </p:cNvPr>
            <p:cNvSpPr txBox="1"/>
            <p:nvPr/>
          </p:nvSpPr>
          <p:spPr>
            <a:xfrm>
              <a:off x="1193798" y="3999577"/>
              <a:ext cx="2689841" cy="1494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미니언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몬스터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타워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데이터 관리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네트워크</a:t>
              </a:r>
              <a:endParaRPr lang="en-US" altLang="ko-KR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5E644B-DCC5-445E-B922-CFDA829CCCC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89288D-F455-4428-9EC1-75244DEFBEF4}"/>
              </a:ext>
            </a:extLst>
          </p:cNvPr>
          <p:cNvSpPr txBox="1"/>
          <p:nvPr/>
        </p:nvSpPr>
        <p:spPr>
          <a:xfrm>
            <a:off x="5117333" y="743623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팀원소개</a:t>
            </a:r>
            <a:endParaRPr lang="en-US" altLang="ko-KR" sz="3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3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Capstone Design Project</a:t>
            </a:r>
          </a:p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소개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1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89C7E3-70CE-49FF-A1D8-F5F4A714826A}"/>
              </a:ext>
            </a:extLst>
          </p:cNvPr>
          <p:cNvSpPr/>
          <p:nvPr/>
        </p:nvSpPr>
        <p:spPr>
          <a:xfrm>
            <a:off x="1042009" y="4820576"/>
            <a:ext cx="1878745" cy="79899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E5E8-4702-49C9-A754-9452409B8170}"/>
              </a:ext>
            </a:extLst>
          </p:cNvPr>
          <p:cNvSpPr txBox="1"/>
          <p:nvPr/>
        </p:nvSpPr>
        <p:spPr>
          <a:xfrm>
            <a:off x="1020745" y="1702321"/>
            <a:ext cx="16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KAOS</a:t>
            </a:r>
            <a:endParaRPr lang="en-US" altLang="ko-KR" sz="5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9101-AAD6-4A7F-B969-21E90DF52CBA}"/>
              </a:ext>
            </a:extLst>
          </p:cNvPr>
          <p:cNvSpPr txBox="1"/>
          <p:nvPr/>
        </p:nvSpPr>
        <p:spPr>
          <a:xfrm>
            <a:off x="956954" y="3242608"/>
            <a:ext cx="3640612" cy="171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Kookmin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AOS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줄임말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다중사용자 온라인 전투 아레나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ultiplayer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nline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attle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rena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MOBA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장르의 게임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69F7D-024E-4E1A-A84F-3C5ACAEE9896}"/>
              </a:ext>
            </a:extLst>
          </p:cNvPr>
          <p:cNvSpPr/>
          <p:nvPr/>
        </p:nvSpPr>
        <p:spPr>
          <a:xfrm>
            <a:off x="1085290" y="2712096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39FCA-C62C-423F-961E-3F4C2FE24B6E}"/>
              </a:ext>
            </a:extLst>
          </p:cNvPr>
          <p:cNvSpPr txBox="1"/>
          <p:nvPr/>
        </p:nvSpPr>
        <p:spPr>
          <a:xfrm>
            <a:off x="7055869" y="4868158"/>
            <a:ext cx="1872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&lt; KOS - </a:t>
            </a:r>
            <a:r>
              <a:rPr lang="en-US" altLang="ko-KR" sz="12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InGame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Scene&gt;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8BF0FFE-897C-E88F-44DC-231E693EC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36" y="1750993"/>
            <a:ext cx="5303520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36ACA6D-2AF5-46D4-B4C8-96CDCC561090}"/>
              </a:ext>
            </a:extLst>
          </p:cNvPr>
          <p:cNvSpPr/>
          <p:nvPr/>
        </p:nvSpPr>
        <p:spPr>
          <a:xfrm>
            <a:off x="4867054" y="6225885"/>
            <a:ext cx="2313922" cy="64055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69F7D-024E-4E1A-A84F-3C5ACAEE9896}"/>
              </a:ext>
            </a:extLst>
          </p:cNvPr>
          <p:cNvSpPr/>
          <p:nvPr/>
        </p:nvSpPr>
        <p:spPr>
          <a:xfrm>
            <a:off x="5638800" y="115631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Прямая соединительная линия 26">
            <a:extLst>
              <a:ext uri="{FF2B5EF4-FFF2-40B4-BE49-F238E27FC236}">
                <a16:creationId xmlns:a16="http://schemas.microsoft.com/office/drawing/2014/main" id="{8D2D6A45-1157-4873-A78D-2250E1106CEA}"/>
              </a:ext>
            </a:extLst>
          </p:cNvPr>
          <p:cNvCxnSpPr>
            <a:cxnSpLocks/>
          </p:cNvCxnSpPr>
          <p:nvPr/>
        </p:nvCxnSpPr>
        <p:spPr>
          <a:xfrm>
            <a:off x="4301700" y="1696202"/>
            <a:ext cx="0" cy="35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7">
            <a:extLst>
              <a:ext uri="{FF2B5EF4-FFF2-40B4-BE49-F238E27FC236}">
                <a16:creationId xmlns:a16="http://schemas.microsoft.com/office/drawing/2014/main" id="{251E8DC2-72BE-40F1-983B-10680DA6BBDC}"/>
              </a:ext>
            </a:extLst>
          </p:cNvPr>
          <p:cNvCxnSpPr>
            <a:cxnSpLocks/>
          </p:cNvCxnSpPr>
          <p:nvPr/>
        </p:nvCxnSpPr>
        <p:spPr>
          <a:xfrm>
            <a:off x="7757279" y="1696202"/>
            <a:ext cx="0" cy="35443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Текст 11">
            <a:extLst>
              <a:ext uri="{FF2B5EF4-FFF2-40B4-BE49-F238E27FC236}">
                <a16:creationId xmlns:a16="http://schemas.microsoft.com/office/drawing/2014/main" id="{67D094EF-3C0C-4F97-BEB5-E423F37FFE0D}"/>
              </a:ext>
            </a:extLst>
          </p:cNvPr>
          <p:cNvSpPr txBox="1">
            <a:spLocks/>
          </p:cNvSpPr>
          <p:nvPr/>
        </p:nvSpPr>
        <p:spPr>
          <a:xfrm>
            <a:off x="972778" y="307519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ko-KR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5:5 </a:t>
            </a: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대전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9F2A40-AB21-40F7-B206-E0A976F6B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7" y="1696202"/>
            <a:ext cx="1326457" cy="1326457"/>
          </a:xfrm>
          <a:prstGeom prst="rect">
            <a:avLst/>
          </a:prstGeom>
        </p:spPr>
      </p:pic>
      <p:sp>
        <p:nvSpPr>
          <p:cNvPr id="32" name="Текст 11">
            <a:extLst>
              <a:ext uri="{FF2B5EF4-FFF2-40B4-BE49-F238E27FC236}">
                <a16:creationId xmlns:a16="http://schemas.microsoft.com/office/drawing/2014/main" id="{EE10072F-E4A8-4ECA-890F-6FFF14CE3E61}"/>
              </a:ext>
            </a:extLst>
          </p:cNvPr>
          <p:cNvSpPr txBox="1">
            <a:spLocks/>
          </p:cNvSpPr>
          <p:nvPr/>
        </p:nvSpPr>
        <p:spPr>
          <a:xfrm>
            <a:off x="4581446" y="307658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기지</a:t>
            </a:r>
            <a:r>
              <a:rPr lang="en-US" altLang="ko-KR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, </a:t>
            </a:r>
            <a:r>
              <a:rPr lang="ko-KR" altLang="en-US" sz="1400" b="1" kern="0" dirty="0" err="1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포탑을</a:t>
            </a: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 활용한 </a:t>
            </a:r>
            <a:r>
              <a:rPr lang="ko-KR" altLang="en-US" sz="1400" b="1" kern="0" dirty="0" err="1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공성전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8FC0C47-1F40-437C-8118-A4DFC511E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552" y="1571861"/>
            <a:ext cx="1462452" cy="1462452"/>
          </a:xfrm>
          <a:prstGeom prst="rect">
            <a:avLst/>
          </a:prstGeom>
        </p:spPr>
      </p:pic>
      <p:sp>
        <p:nvSpPr>
          <p:cNvPr id="35" name="Текст 11">
            <a:extLst>
              <a:ext uri="{FF2B5EF4-FFF2-40B4-BE49-F238E27FC236}">
                <a16:creationId xmlns:a16="http://schemas.microsoft.com/office/drawing/2014/main" id="{829CB445-F0F4-4905-B630-628B27157CD9}"/>
              </a:ext>
            </a:extLst>
          </p:cNvPr>
          <p:cNvSpPr txBox="1">
            <a:spLocks/>
          </p:cNvSpPr>
          <p:nvPr/>
        </p:nvSpPr>
        <p:spPr>
          <a:xfrm>
            <a:off x="972778" y="52150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라인으로 나뉘어진 맵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E32AE3B3-209C-4F04-8659-2FEC70297BBC}"/>
              </a:ext>
            </a:extLst>
          </p:cNvPr>
          <p:cNvSpPr txBox="1">
            <a:spLocks/>
          </p:cNvSpPr>
          <p:nvPr/>
        </p:nvSpPr>
        <p:spPr>
          <a:xfrm>
            <a:off x="4639530" y="52150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성장을 위한 </a:t>
            </a:r>
            <a:r>
              <a:rPr lang="ko-KR" altLang="en-US" sz="1400" b="1" kern="0" dirty="0" err="1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에픽</a:t>
            </a: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 몬스터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1CE6C870-7049-45B1-999E-875794F773D8}"/>
              </a:ext>
            </a:extLst>
          </p:cNvPr>
          <p:cNvSpPr txBox="1">
            <a:spLocks/>
          </p:cNvSpPr>
          <p:nvPr/>
        </p:nvSpPr>
        <p:spPr>
          <a:xfrm>
            <a:off x="8093254" y="307519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지휘관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1888B633-CCD1-4F0E-8D3F-F174ACA39FFC}"/>
              </a:ext>
            </a:extLst>
          </p:cNvPr>
          <p:cNvSpPr txBox="1">
            <a:spLocks/>
          </p:cNvSpPr>
          <p:nvPr/>
        </p:nvSpPr>
        <p:spPr>
          <a:xfrm>
            <a:off x="8093254" y="52150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Poppins" panose="02000000000000000000" pitchFamily="2" charset="0"/>
              </a:rPr>
              <a:t>아이템 상점</a:t>
            </a:r>
            <a:endParaRPr lang="en-US" sz="1400" b="1" kern="0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Poppins" panose="02000000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5689D01-28FE-474B-BBBF-589552BD04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45" y="1942091"/>
            <a:ext cx="1010280" cy="10102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97A3C28-B8F2-43E1-AF08-9A3F67493D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14" y="3836055"/>
            <a:ext cx="1240098" cy="12400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643B81E-AEA2-4A70-BFCE-274C722400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89" y="3827715"/>
            <a:ext cx="1290857" cy="12908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DEA21E1-A565-4D31-8C9A-4860F84809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144" y="3983439"/>
            <a:ext cx="1092714" cy="1092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2C60B1D-E010-46EE-B8FA-2522B5B8E818}"/>
              </a:ext>
            </a:extLst>
          </p:cNvPr>
          <p:cNvSpPr txBox="1"/>
          <p:nvPr/>
        </p:nvSpPr>
        <p:spPr>
          <a:xfrm>
            <a:off x="2968387" y="5909750"/>
            <a:ext cx="6301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팀과 협동을 통해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상대 진영을 먼저 파괴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하면 승리하는 게임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403224-4CC2-49FE-8E05-0FD319628D7A}"/>
              </a:ext>
            </a:extLst>
          </p:cNvPr>
          <p:cNvSpPr txBox="1"/>
          <p:nvPr/>
        </p:nvSpPr>
        <p:spPr>
          <a:xfrm>
            <a:off x="5388023" y="393704"/>
            <a:ext cx="14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KAOS</a:t>
            </a:r>
          </a:p>
        </p:txBody>
      </p:sp>
    </p:spTree>
    <p:extLst>
      <p:ext uri="{BB962C8B-B14F-4D97-AF65-F5344CB8AC3E}">
        <p14:creationId xmlns:p14="http://schemas.microsoft.com/office/powerpoint/2010/main" val="26276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B9EF4F0-6CA0-4CAE-871E-6F1D7A12647C}"/>
              </a:ext>
            </a:extLst>
          </p:cNvPr>
          <p:cNvSpPr/>
          <p:nvPr/>
        </p:nvSpPr>
        <p:spPr>
          <a:xfrm>
            <a:off x="7585087" y="5962469"/>
            <a:ext cx="1801017" cy="102431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3C48F-78BA-439C-AB4C-71D8D5A26AAC}"/>
              </a:ext>
            </a:extLst>
          </p:cNvPr>
          <p:cNvSpPr txBox="1"/>
          <p:nvPr/>
        </p:nvSpPr>
        <p:spPr>
          <a:xfrm>
            <a:off x="680680" y="739493"/>
            <a:ext cx="3204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‘KAOS’</a:t>
            </a:r>
            <a:r>
              <a:rPr lang="ko-KR" altLang="en-US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의 </a:t>
            </a:r>
            <a:r>
              <a:rPr lang="ko-KR" altLang="en-US" sz="32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차별점</a:t>
            </a:r>
            <a:endParaRPr lang="en-US" altLang="ko-KR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E6FDB-EEB3-4AC9-AF33-3B46AF512669}"/>
              </a:ext>
            </a:extLst>
          </p:cNvPr>
          <p:cNvSpPr/>
          <p:nvPr/>
        </p:nvSpPr>
        <p:spPr>
          <a:xfrm>
            <a:off x="898357" y="1446981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9DA561-64BC-4BB7-A8D6-9BF5B2EC9B14}"/>
              </a:ext>
            </a:extLst>
          </p:cNvPr>
          <p:cNvSpPr txBox="1"/>
          <p:nvPr/>
        </p:nvSpPr>
        <p:spPr>
          <a:xfrm>
            <a:off x="3658466" y="1181235"/>
            <a:ext cx="4875068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지휘관</a:t>
            </a:r>
            <a:b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전투원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or 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지휘관의 역할을 선택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1699D5-646F-47EE-8152-F9B9D4E1165A}"/>
              </a:ext>
            </a:extLst>
          </p:cNvPr>
          <p:cNvSpPr txBox="1"/>
          <p:nvPr/>
        </p:nvSpPr>
        <p:spPr>
          <a:xfrm>
            <a:off x="2761849" y="5687447"/>
            <a:ext cx="680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전지적 시점으로 부여된 지원능력을 활용하여 팀원을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지원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도움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C25CE4-6C07-6F82-F1A3-F2966E4C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39" y="2679700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7529E9-6C29-1CCC-4C96-FE380941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87" y="2647937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166EEDD-3D36-BD0B-39A9-9C2F3702785F}"/>
              </a:ext>
            </a:extLst>
          </p:cNvPr>
          <p:cNvSpPr txBox="1"/>
          <p:nvPr/>
        </p:nvSpPr>
        <p:spPr>
          <a:xfrm>
            <a:off x="2282977" y="4197225"/>
            <a:ext cx="4875068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공격</a:t>
            </a:r>
            <a:b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상대에게 </a:t>
            </a:r>
            <a:r>
              <a:rPr lang="ko-KR" altLang="en-US" sz="12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메테오를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날립니다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FCB091-4091-256C-2477-C73E020D4C4A}"/>
              </a:ext>
            </a:extLst>
          </p:cNvPr>
          <p:cNvSpPr txBox="1"/>
          <p:nvPr/>
        </p:nvSpPr>
        <p:spPr>
          <a:xfrm>
            <a:off x="5147553" y="4195854"/>
            <a:ext cx="4875068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지원</a:t>
            </a:r>
            <a:b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팀원에게 광범위 힐을 줍니다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25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Capstone Design Project</a:t>
            </a:r>
          </a:p>
          <a:p>
            <a:pPr algn="ctr"/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개발 동기 및 프로젝트 목표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Team 06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9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DC8123-0729-B827-02D9-DC1CB5CF97C1}"/>
              </a:ext>
            </a:extLst>
          </p:cNvPr>
          <p:cNvSpPr/>
          <p:nvPr/>
        </p:nvSpPr>
        <p:spPr>
          <a:xfrm>
            <a:off x="6291749" y="5531197"/>
            <a:ext cx="1038691" cy="45719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B78DF6-F1EC-30C5-AF1C-683B46B407DE}"/>
              </a:ext>
            </a:extLst>
          </p:cNvPr>
          <p:cNvSpPr/>
          <p:nvPr/>
        </p:nvSpPr>
        <p:spPr>
          <a:xfrm>
            <a:off x="4264829" y="5983745"/>
            <a:ext cx="2707472" cy="45719"/>
          </a:xfrm>
          <a:prstGeom prst="roundRect">
            <a:avLst>
              <a:gd name="adj" fmla="val 50000"/>
            </a:avLst>
          </a:prstGeom>
          <a:solidFill>
            <a:srgbClr val="ECE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5E5E8-4702-49C9-A754-9452409B8170}"/>
              </a:ext>
            </a:extLst>
          </p:cNvPr>
          <p:cNvSpPr txBox="1"/>
          <p:nvPr/>
        </p:nvSpPr>
        <p:spPr>
          <a:xfrm>
            <a:off x="5429790" y="704173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Why</a:t>
            </a:r>
            <a:r>
              <a:rPr lang="en-US" altLang="ko-KR" sz="3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?</a:t>
            </a:r>
            <a:endParaRPr lang="en-US" altLang="ko-KR" sz="4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69101-AAD6-4A7F-B969-21E90DF52CBA}"/>
              </a:ext>
            </a:extLst>
          </p:cNvPr>
          <p:cNvSpPr txBox="1"/>
          <p:nvPr/>
        </p:nvSpPr>
        <p:spPr>
          <a:xfrm>
            <a:off x="954243" y="1871678"/>
            <a:ext cx="1028351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게임은 소프트웨어의 분야 중 지속적으로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하고 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발전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가능성이 높은 분야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69F7D-024E-4E1A-A84F-3C5ACAEE9896}"/>
              </a:ext>
            </a:extLst>
          </p:cNvPr>
          <p:cNvSpPr/>
          <p:nvPr/>
        </p:nvSpPr>
        <p:spPr>
          <a:xfrm>
            <a:off x="5638800" y="1571637"/>
            <a:ext cx="914400" cy="481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431FB-1481-5711-9623-0F0B8C1E1477}"/>
              </a:ext>
            </a:extLst>
          </p:cNvPr>
          <p:cNvSpPr txBox="1"/>
          <p:nvPr/>
        </p:nvSpPr>
        <p:spPr>
          <a:xfrm>
            <a:off x="4169188" y="5139608"/>
            <a:ext cx="5186035" cy="966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이러한 게임 시장에 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직접 참여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하고 </a:t>
            </a:r>
            <a: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br>
              <a:rPr lang="en-US" altLang="ko-KR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창의적인 아이디어를 표현</a:t>
            </a:r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하기 위해 게임을 선택</a:t>
            </a:r>
            <a:endParaRPr lang="en-US" altLang="ko-KR" sz="2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97AE8F-1231-EEC7-A458-FE247B6CE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41" y="5340563"/>
            <a:ext cx="571212" cy="571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D75C48-B65B-CDDF-005F-62384D906962}"/>
              </a:ext>
            </a:extLst>
          </p:cNvPr>
          <p:cNvSpPr txBox="1"/>
          <p:nvPr/>
        </p:nvSpPr>
        <p:spPr>
          <a:xfrm>
            <a:off x="2558581" y="2935899"/>
            <a:ext cx="7074833" cy="12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 모두 공통적으로 게임 好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 중 가장 인기있는 장르인 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고착화 되어있는 게임에 창의적인 아이디어로 새로운 시스템 도전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187D9A-1313-DBB8-D757-D1AC7A281E61}"/>
              </a:ext>
            </a:extLst>
          </p:cNvPr>
          <p:cNvSpPr/>
          <p:nvPr/>
        </p:nvSpPr>
        <p:spPr>
          <a:xfrm>
            <a:off x="1941091" y="2662989"/>
            <a:ext cx="8309811" cy="1875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8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608</Words>
  <Application>Microsoft Office PowerPoint</Application>
  <PresentationFormat>와이드스크린</PresentationFormat>
  <Paragraphs>181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Noto Sans CJK KR Black</vt:lpstr>
      <vt:lpstr>Noto Sans CJK KR Bold</vt:lpstr>
      <vt:lpstr>Noto Sans CJK KR Light</vt:lpstr>
      <vt:lpstr>Noto Sans CJK KR Medium</vt:lpstr>
      <vt:lpstr>맑은 고딕</vt:lpstr>
      <vt:lpstr>-윤고딕310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이 수연</cp:lastModifiedBy>
  <cp:revision>26</cp:revision>
  <dcterms:created xsi:type="dcterms:W3CDTF">2016-03-30T05:53:39Z</dcterms:created>
  <dcterms:modified xsi:type="dcterms:W3CDTF">2022-05-24T07:32:13Z</dcterms:modified>
</cp:coreProperties>
</file>